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26"/>
  </p:notesMasterIdLst>
  <p:sldIdLst>
    <p:sldId id="256" r:id="rId2"/>
    <p:sldId id="257" r:id="rId3"/>
    <p:sldId id="260" r:id="rId4"/>
    <p:sldId id="258" r:id="rId5"/>
    <p:sldId id="261" r:id="rId6"/>
    <p:sldId id="295" r:id="rId7"/>
    <p:sldId id="262" r:id="rId8"/>
    <p:sldId id="283" r:id="rId9"/>
    <p:sldId id="285" r:id="rId10"/>
    <p:sldId id="272" r:id="rId11"/>
    <p:sldId id="277" r:id="rId12"/>
    <p:sldId id="296" r:id="rId13"/>
    <p:sldId id="297" r:id="rId14"/>
    <p:sldId id="298" r:id="rId15"/>
    <p:sldId id="299" r:id="rId16"/>
    <p:sldId id="300" r:id="rId17"/>
    <p:sldId id="301" r:id="rId18"/>
    <p:sldId id="302" r:id="rId19"/>
    <p:sldId id="303" r:id="rId20"/>
    <p:sldId id="304" r:id="rId21"/>
    <p:sldId id="305" r:id="rId22"/>
    <p:sldId id="306" r:id="rId23"/>
    <p:sldId id="279" r:id="rId24"/>
    <p:sldId id="278"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F80A88-0439-40A4-8FF8-592034F107EF}">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634121-AA58-40D7-B5DF-F7332D9DA69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432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76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14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311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99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013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378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4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593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497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708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22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85883115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85883115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85883115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c85883115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mongodb.com/mean-stack"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Fiction Passion Board</a:t>
            </a:r>
            <a:endParaRPr dirty="0"/>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Basic Website Functionality</a:t>
            </a:r>
            <a:endParaRPr dirty="0"/>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378" name="Google Shape;378;p28"/>
          <p:cNvSpPr/>
          <p:nvPr/>
        </p:nvSpPr>
        <p:spPr>
          <a:xfrm>
            <a:off x="5632317" y="16469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Saira Semi Condensed"/>
                <a:ea typeface="Saira Semi Condensed"/>
                <a:cs typeface="Saira Semi Condensed"/>
                <a:sym typeface="Saira Semi Condensed"/>
              </a:rPr>
              <a:t>Admin Dashboard</a:t>
            </a:r>
            <a:endParaRPr dirty="0">
              <a:solidFill>
                <a:schemeClr val="lt1"/>
              </a:solidFill>
              <a:latin typeface="Saira Semi Condensed"/>
              <a:ea typeface="Saira Semi Condensed"/>
              <a:cs typeface="Saira Semi Condensed"/>
              <a:sym typeface="Saira Semi Condensed"/>
            </a:endParaRPr>
          </a:p>
        </p:txBody>
      </p:sp>
      <p:sp>
        <p:nvSpPr>
          <p:cNvPr id="381" name="Google Shape;381;p28"/>
          <p:cNvSpPr/>
          <p:nvPr/>
        </p:nvSpPr>
        <p:spPr>
          <a:xfrm>
            <a:off x="0" y="16471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aira Semi Condensed"/>
                <a:ea typeface="Saira Semi Condensed"/>
                <a:cs typeface="Saira Semi Condensed"/>
                <a:sym typeface="Saira Semi Condensed"/>
              </a:rPr>
              <a:t>Landing Page</a:t>
            </a:r>
            <a:endParaRPr dirty="0">
              <a:solidFill>
                <a:schemeClr val="lt1"/>
              </a:solidFill>
              <a:latin typeface="Saira Semi Condensed"/>
              <a:ea typeface="Saira Semi Condensed"/>
              <a:cs typeface="Saira Semi Condensed"/>
              <a:sym typeface="Saira Semi Condensed"/>
            </a:endParaRPr>
          </a:p>
        </p:txBody>
      </p:sp>
      <p:grpSp>
        <p:nvGrpSpPr>
          <p:cNvPr id="383" name="Google Shape;383;p28"/>
          <p:cNvGrpSpPr/>
          <p:nvPr/>
        </p:nvGrpSpPr>
        <p:grpSpPr>
          <a:xfrm>
            <a:off x="2944204" y="1646975"/>
            <a:ext cx="3305700"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Saira Semi Condensed"/>
                  <a:ea typeface="Saira Semi Condensed"/>
                  <a:cs typeface="Saira Semi Condensed"/>
                  <a:sym typeface="Saira Semi Condensed"/>
                </a:rPr>
                <a:t>Book Catalogue</a:t>
              </a:r>
              <a:endParaRPr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1"/>
                </a:solidFill>
                <a:latin typeface="Inria Sans"/>
                <a:ea typeface="Inria Sans"/>
                <a:cs typeface="Inria Sans"/>
                <a:sym typeface="Inria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B4227A68-FB55-43B0-9655-6C6CC9AFD523}"/>
              </a:ext>
            </a:extLst>
          </p:cNvPr>
          <p:cNvPicPr>
            <a:picLocks noChangeAspect="1"/>
          </p:cNvPicPr>
          <p:nvPr/>
        </p:nvPicPr>
        <p:blipFill rotWithShape="1">
          <a:blip r:embed="rId3"/>
          <a:srcRect l="1" r="690"/>
          <a:stretch/>
        </p:blipFill>
        <p:spPr>
          <a:xfrm>
            <a:off x="1126435" y="546896"/>
            <a:ext cx="6725477" cy="38440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790BDE5F-92A6-43DB-8E51-74C4E1DC4DD2}"/>
              </a:ext>
            </a:extLst>
          </p:cNvPr>
          <p:cNvPicPr>
            <a:picLocks noChangeAspect="1"/>
          </p:cNvPicPr>
          <p:nvPr/>
        </p:nvPicPr>
        <p:blipFill>
          <a:blip r:embed="rId3"/>
          <a:stretch>
            <a:fillRect/>
          </a:stretch>
        </p:blipFill>
        <p:spPr>
          <a:xfrm>
            <a:off x="1111320" y="546896"/>
            <a:ext cx="6740593" cy="3791490"/>
          </a:xfrm>
          <a:prstGeom prst="rect">
            <a:avLst/>
          </a:prstGeom>
        </p:spPr>
      </p:pic>
    </p:spTree>
    <p:extLst>
      <p:ext uri="{BB962C8B-B14F-4D97-AF65-F5344CB8AC3E}">
        <p14:creationId xmlns:p14="http://schemas.microsoft.com/office/powerpoint/2010/main" val="4182602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E02E5D2A-CFCA-40CF-81EC-28BE6808DDEC}"/>
              </a:ext>
            </a:extLst>
          </p:cNvPr>
          <p:cNvPicPr>
            <a:picLocks noChangeAspect="1"/>
          </p:cNvPicPr>
          <p:nvPr/>
        </p:nvPicPr>
        <p:blipFill>
          <a:blip r:embed="rId3"/>
          <a:stretch>
            <a:fillRect/>
          </a:stretch>
        </p:blipFill>
        <p:spPr>
          <a:xfrm>
            <a:off x="1124572" y="546896"/>
            <a:ext cx="6733967" cy="3787763"/>
          </a:xfrm>
          <a:prstGeom prst="rect">
            <a:avLst/>
          </a:prstGeom>
        </p:spPr>
      </p:pic>
    </p:spTree>
    <p:extLst>
      <p:ext uri="{BB962C8B-B14F-4D97-AF65-F5344CB8AC3E}">
        <p14:creationId xmlns:p14="http://schemas.microsoft.com/office/powerpoint/2010/main" val="1337405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 name="Picture 9">
            <a:extLst>
              <a:ext uri="{FF2B5EF4-FFF2-40B4-BE49-F238E27FC236}">
                <a16:creationId xmlns:a16="http://schemas.microsoft.com/office/drawing/2014/main" id="{B26D02E9-7982-4121-B83E-ADF8D6793807}"/>
              </a:ext>
            </a:extLst>
          </p:cNvPr>
          <p:cNvPicPr>
            <a:picLocks noChangeAspect="1"/>
          </p:cNvPicPr>
          <p:nvPr/>
        </p:nvPicPr>
        <p:blipFill>
          <a:blip r:embed="rId3"/>
          <a:stretch>
            <a:fillRect/>
          </a:stretch>
        </p:blipFill>
        <p:spPr>
          <a:xfrm>
            <a:off x="1113183" y="546896"/>
            <a:ext cx="6738730" cy="3793191"/>
          </a:xfrm>
          <a:prstGeom prst="rect">
            <a:avLst/>
          </a:prstGeom>
        </p:spPr>
      </p:pic>
    </p:spTree>
    <p:extLst>
      <p:ext uri="{BB962C8B-B14F-4D97-AF65-F5344CB8AC3E}">
        <p14:creationId xmlns:p14="http://schemas.microsoft.com/office/powerpoint/2010/main" val="3161524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9573E4B9-CA8F-46FE-8721-7BD44D2BDD03}"/>
              </a:ext>
            </a:extLst>
          </p:cNvPr>
          <p:cNvPicPr>
            <a:picLocks noChangeAspect="1"/>
          </p:cNvPicPr>
          <p:nvPr/>
        </p:nvPicPr>
        <p:blipFill>
          <a:blip r:embed="rId3"/>
          <a:stretch>
            <a:fillRect/>
          </a:stretch>
        </p:blipFill>
        <p:spPr>
          <a:xfrm>
            <a:off x="1117946" y="546896"/>
            <a:ext cx="6740593" cy="3791490"/>
          </a:xfrm>
          <a:prstGeom prst="rect">
            <a:avLst/>
          </a:prstGeom>
        </p:spPr>
      </p:pic>
    </p:spTree>
    <p:extLst>
      <p:ext uri="{BB962C8B-B14F-4D97-AF65-F5344CB8AC3E}">
        <p14:creationId xmlns:p14="http://schemas.microsoft.com/office/powerpoint/2010/main" val="1420031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 name="Picture 9">
            <a:extLst>
              <a:ext uri="{FF2B5EF4-FFF2-40B4-BE49-F238E27FC236}">
                <a16:creationId xmlns:a16="http://schemas.microsoft.com/office/drawing/2014/main" id="{2765C432-1CD2-4B84-9B90-6449E9A46BCC}"/>
              </a:ext>
            </a:extLst>
          </p:cNvPr>
          <p:cNvPicPr>
            <a:picLocks noChangeAspect="1"/>
          </p:cNvPicPr>
          <p:nvPr/>
        </p:nvPicPr>
        <p:blipFill>
          <a:blip r:embed="rId3"/>
          <a:stretch>
            <a:fillRect/>
          </a:stretch>
        </p:blipFill>
        <p:spPr>
          <a:xfrm>
            <a:off x="1133712" y="546895"/>
            <a:ext cx="6711575" cy="3793191"/>
          </a:xfrm>
          <a:prstGeom prst="rect">
            <a:avLst/>
          </a:prstGeom>
        </p:spPr>
      </p:pic>
    </p:spTree>
    <p:extLst>
      <p:ext uri="{BB962C8B-B14F-4D97-AF65-F5344CB8AC3E}">
        <p14:creationId xmlns:p14="http://schemas.microsoft.com/office/powerpoint/2010/main" val="284422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CFBC3DF5-DDCF-48B8-86FA-43D73FB30100}"/>
              </a:ext>
            </a:extLst>
          </p:cNvPr>
          <p:cNvPicPr>
            <a:picLocks noChangeAspect="1"/>
          </p:cNvPicPr>
          <p:nvPr/>
        </p:nvPicPr>
        <p:blipFill>
          <a:blip r:embed="rId3"/>
          <a:stretch>
            <a:fillRect/>
          </a:stretch>
        </p:blipFill>
        <p:spPr>
          <a:xfrm>
            <a:off x="1127087" y="546896"/>
            <a:ext cx="6744704" cy="3793803"/>
          </a:xfrm>
          <a:prstGeom prst="rect">
            <a:avLst/>
          </a:prstGeom>
        </p:spPr>
      </p:pic>
    </p:spTree>
    <p:extLst>
      <p:ext uri="{BB962C8B-B14F-4D97-AF65-F5344CB8AC3E}">
        <p14:creationId xmlns:p14="http://schemas.microsoft.com/office/powerpoint/2010/main" val="3805167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 name="Picture 9">
            <a:extLst>
              <a:ext uri="{FF2B5EF4-FFF2-40B4-BE49-F238E27FC236}">
                <a16:creationId xmlns:a16="http://schemas.microsoft.com/office/drawing/2014/main" id="{D37AE448-F188-43F5-BB02-E2FB000EFCA1}"/>
              </a:ext>
            </a:extLst>
          </p:cNvPr>
          <p:cNvPicPr>
            <a:picLocks noChangeAspect="1"/>
          </p:cNvPicPr>
          <p:nvPr/>
        </p:nvPicPr>
        <p:blipFill>
          <a:blip r:embed="rId3"/>
          <a:stretch>
            <a:fillRect/>
          </a:stretch>
        </p:blipFill>
        <p:spPr>
          <a:xfrm>
            <a:off x="1131198" y="546895"/>
            <a:ext cx="6727341" cy="3793191"/>
          </a:xfrm>
          <a:prstGeom prst="rect">
            <a:avLst/>
          </a:prstGeom>
        </p:spPr>
      </p:pic>
    </p:spTree>
    <p:extLst>
      <p:ext uri="{BB962C8B-B14F-4D97-AF65-F5344CB8AC3E}">
        <p14:creationId xmlns:p14="http://schemas.microsoft.com/office/powerpoint/2010/main" val="318876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72314D7F-C6F5-45A8-9F29-E88EC1A3935A}"/>
              </a:ext>
            </a:extLst>
          </p:cNvPr>
          <p:cNvPicPr>
            <a:picLocks noChangeAspect="1"/>
          </p:cNvPicPr>
          <p:nvPr/>
        </p:nvPicPr>
        <p:blipFill>
          <a:blip r:embed="rId3"/>
          <a:stretch>
            <a:fillRect/>
          </a:stretch>
        </p:blipFill>
        <p:spPr>
          <a:xfrm>
            <a:off x="1118988" y="546896"/>
            <a:ext cx="6746177" cy="3794631"/>
          </a:xfrm>
          <a:prstGeom prst="rect">
            <a:avLst/>
          </a:prstGeom>
        </p:spPr>
      </p:pic>
    </p:spTree>
    <p:extLst>
      <p:ext uri="{BB962C8B-B14F-4D97-AF65-F5344CB8AC3E}">
        <p14:creationId xmlns:p14="http://schemas.microsoft.com/office/powerpoint/2010/main" val="272336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Fiction Passion Board </a:t>
            </a:r>
            <a:endParaRPr dirty="0"/>
          </a:p>
        </p:txBody>
      </p:sp>
      <p:sp>
        <p:nvSpPr>
          <p:cNvPr id="212" name="Google Shape;212;p13"/>
          <p:cNvSpPr txBox="1">
            <a:spLocks noGrp="1"/>
          </p:cNvSpPr>
          <p:nvPr>
            <p:ph type="body" idx="2"/>
          </p:nvPr>
        </p:nvSpPr>
        <p:spPr>
          <a:xfrm>
            <a:off x="4792475" y="1968225"/>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500" b="1" dirty="0"/>
              <a:t>Supervised by :- </a:t>
            </a:r>
          </a:p>
          <a:p>
            <a:pPr marL="0" lvl="0" indent="0" algn="l" rtl="0">
              <a:spcBef>
                <a:spcPts val="0"/>
              </a:spcBef>
              <a:spcAft>
                <a:spcPts val="0"/>
              </a:spcAft>
              <a:buNone/>
            </a:pPr>
            <a:endParaRPr lang="en-US" sz="200" b="1" dirty="0"/>
          </a:p>
          <a:p>
            <a:pPr marL="0" lvl="0" indent="0" algn="l" rtl="0">
              <a:spcBef>
                <a:spcPts val="0"/>
              </a:spcBef>
              <a:spcAft>
                <a:spcPts val="0"/>
              </a:spcAft>
              <a:buNone/>
            </a:pPr>
            <a:r>
              <a:rPr lang="en-US" sz="1500" b="1" dirty="0"/>
              <a:t>	Mr. Amir Khan</a:t>
            </a:r>
          </a:p>
          <a:p>
            <a:pPr marL="0" lvl="0" indent="0" algn="l" rtl="0">
              <a:spcBef>
                <a:spcPts val="0"/>
              </a:spcBef>
              <a:spcAft>
                <a:spcPts val="0"/>
              </a:spcAft>
              <a:buNone/>
            </a:pPr>
            <a:r>
              <a:rPr lang="en-US" sz="1500" b="1" dirty="0"/>
              <a:t>                     ( Technical Trainer )</a:t>
            </a:r>
            <a:endParaRPr sz="1500" b="1" dirty="0"/>
          </a:p>
        </p:txBody>
      </p:sp>
      <p:sp>
        <p:nvSpPr>
          <p:cNvPr id="213" name="Google Shape;213;p13"/>
          <p:cNvSpPr txBox="1">
            <a:spLocks noGrp="1"/>
          </p:cNvSpPr>
          <p:nvPr>
            <p:ph type="body" idx="1"/>
          </p:nvPr>
        </p:nvSpPr>
        <p:spPr>
          <a:xfrm>
            <a:off x="828261" y="2026498"/>
            <a:ext cx="3617843" cy="3265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500" b="1" dirty="0"/>
              <a:t>Submitted  by:-</a:t>
            </a:r>
          </a:p>
          <a:p>
            <a:pPr marL="0" lvl="0" indent="0" algn="l" rtl="0">
              <a:spcBef>
                <a:spcPts val="0"/>
              </a:spcBef>
              <a:spcAft>
                <a:spcPts val="0"/>
              </a:spcAft>
              <a:buClr>
                <a:schemeClr val="dk1"/>
              </a:buClr>
              <a:buSzPts val="1100"/>
              <a:buFont typeface="Arial"/>
              <a:buNone/>
            </a:pPr>
            <a:endParaRPr lang="en-US" sz="200" b="1" dirty="0"/>
          </a:p>
          <a:p>
            <a:pPr marL="0" lvl="0" indent="0" algn="l" rtl="0">
              <a:spcBef>
                <a:spcPts val="0"/>
              </a:spcBef>
              <a:spcAft>
                <a:spcPts val="0"/>
              </a:spcAft>
              <a:buClr>
                <a:schemeClr val="dk1"/>
              </a:buClr>
              <a:buSzPts val="1100"/>
              <a:buFont typeface="Arial"/>
              <a:buNone/>
            </a:pPr>
            <a:r>
              <a:rPr lang="en-US" sz="1500" b="1" dirty="0"/>
              <a:t>	Ayushi Batham ( 191500204 )</a:t>
            </a:r>
          </a:p>
          <a:p>
            <a:pPr marL="0" lvl="0" indent="0" algn="l" rtl="0">
              <a:spcBef>
                <a:spcPts val="0"/>
              </a:spcBef>
              <a:spcAft>
                <a:spcPts val="0"/>
              </a:spcAft>
              <a:buClr>
                <a:schemeClr val="dk1"/>
              </a:buClr>
              <a:buSzPts val="1100"/>
              <a:buFont typeface="Arial"/>
              <a:buNone/>
            </a:pPr>
            <a:r>
              <a:rPr lang="en-US" sz="1500" b="1" dirty="0"/>
              <a:t>	Vani Jain ( 191500893 )</a:t>
            </a:r>
          </a:p>
          <a:p>
            <a:pPr marL="0" lvl="0" indent="0" algn="l" rtl="0">
              <a:spcBef>
                <a:spcPts val="0"/>
              </a:spcBef>
              <a:spcAft>
                <a:spcPts val="0"/>
              </a:spcAft>
              <a:buClr>
                <a:schemeClr val="dk1"/>
              </a:buClr>
              <a:buSzPts val="1100"/>
              <a:buFont typeface="Arial"/>
              <a:buNone/>
            </a:pPr>
            <a:r>
              <a:rPr lang="en-US" sz="1500" b="1" dirty="0"/>
              <a:t>	Vasundhara Tiwari ( 191500902 )</a:t>
            </a:r>
          </a:p>
        </p:txBody>
      </p:sp>
      <p:sp>
        <p:nvSpPr>
          <p:cNvPr id="214" name="Google Shape;214;p13"/>
          <p:cNvSpPr txBox="1">
            <a:spLocks noGrp="1"/>
          </p:cNvSpPr>
          <p:nvPr>
            <p:ph type="body" idx="2"/>
          </p:nvPr>
        </p:nvSpPr>
        <p:spPr>
          <a:xfrm>
            <a:off x="1207775" y="3601125"/>
            <a:ext cx="6728400" cy="608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200" dirty="0">
              <a:solidFill>
                <a:schemeClr val="accent4"/>
              </a:solidFill>
            </a:endParaRPr>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 name="Picture 9">
            <a:extLst>
              <a:ext uri="{FF2B5EF4-FFF2-40B4-BE49-F238E27FC236}">
                <a16:creationId xmlns:a16="http://schemas.microsoft.com/office/drawing/2014/main" id="{E0A95AF6-05EB-4528-98DF-11457D4D8D66}"/>
              </a:ext>
            </a:extLst>
          </p:cNvPr>
          <p:cNvPicPr>
            <a:picLocks noChangeAspect="1"/>
          </p:cNvPicPr>
          <p:nvPr/>
        </p:nvPicPr>
        <p:blipFill>
          <a:blip r:embed="rId3"/>
          <a:stretch>
            <a:fillRect/>
          </a:stretch>
        </p:blipFill>
        <p:spPr>
          <a:xfrm>
            <a:off x="1124572" y="546896"/>
            <a:ext cx="6727341" cy="3784036"/>
          </a:xfrm>
          <a:prstGeom prst="rect">
            <a:avLst/>
          </a:prstGeom>
        </p:spPr>
      </p:pic>
    </p:spTree>
    <p:extLst>
      <p:ext uri="{BB962C8B-B14F-4D97-AF65-F5344CB8AC3E}">
        <p14:creationId xmlns:p14="http://schemas.microsoft.com/office/powerpoint/2010/main" val="3183297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A6DE79A0-5346-4BC8-87C2-6784E0F00602}"/>
              </a:ext>
            </a:extLst>
          </p:cNvPr>
          <p:cNvPicPr>
            <a:picLocks noChangeAspect="1"/>
          </p:cNvPicPr>
          <p:nvPr/>
        </p:nvPicPr>
        <p:blipFill>
          <a:blip r:embed="rId3"/>
          <a:stretch>
            <a:fillRect/>
          </a:stretch>
        </p:blipFill>
        <p:spPr>
          <a:xfrm>
            <a:off x="1130767" y="546895"/>
            <a:ext cx="6706420" cy="3779940"/>
          </a:xfrm>
          <a:prstGeom prst="rect">
            <a:avLst/>
          </a:prstGeom>
        </p:spPr>
      </p:pic>
    </p:spTree>
    <p:extLst>
      <p:ext uri="{BB962C8B-B14F-4D97-AF65-F5344CB8AC3E}">
        <p14:creationId xmlns:p14="http://schemas.microsoft.com/office/powerpoint/2010/main" val="1447430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451" name="Google Shape;451;p33"/>
          <p:cNvGrpSpPr/>
          <p:nvPr/>
        </p:nvGrpSpPr>
        <p:grpSpPr>
          <a:xfrm>
            <a:off x="152525" y="311427"/>
            <a:ext cx="8653545" cy="4485860"/>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 name="Picture 9">
            <a:extLst>
              <a:ext uri="{FF2B5EF4-FFF2-40B4-BE49-F238E27FC236}">
                <a16:creationId xmlns:a16="http://schemas.microsoft.com/office/drawing/2014/main" id="{8497CD02-3DB7-4C19-B56C-2E4E17A76CC6}"/>
              </a:ext>
            </a:extLst>
          </p:cNvPr>
          <p:cNvPicPr>
            <a:picLocks noChangeAspect="1"/>
          </p:cNvPicPr>
          <p:nvPr/>
        </p:nvPicPr>
        <p:blipFill>
          <a:blip r:embed="rId3"/>
          <a:stretch>
            <a:fillRect/>
          </a:stretch>
        </p:blipFill>
        <p:spPr>
          <a:xfrm>
            <a:off x="1132241" y="546896"/>
            <a:ext cx="6699794" cy="3768541"/>
          </a:xfrm>
          <a:prstGeom prst="rect">
            <a:avLst/>
          </a:prstGeom>
        </p:spPr>
      </p:pic>
    </p:spTree>
    <p:extLst>
      <p:ext uri="{BB962C8B-B14F-4D97-AF65-F5344CB8AC3E}">
        <p14:creationId xmlns:p14="http://schemas.microsoft.com/office/powerpoint/2010/main" val="3815182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CREDITS</a:t>
            </a:r>
            <a:endParaRPr dirty="0"/>
          </a:p>
        </p:txBody>
      </p:sp>
      <p:sp>
        <p:nvSpPr>
          <p:cNvPr id="476" name="Google Shape;476;p3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dirty="0"/>
              <a:t>Special thanks to all the people who made this project </a:t>
            </a:r>
            <a:r>
              <a:rPr lang="en" sz="2400"/>
              <a:t>completion successful.</a:t>
            </a:r>
            <a:endParaRPr sz="2400" dirty="0"/>
          </a:p>
          <a:p>
            <a:pPr marL="457200" lvl="0" indent="-381000" algn="l" rtl="0">
              <a:lnSpc>
                <a:spcPct val="115000"/>
              </a:lnSpc>
              <a:spcBef>
                <a:spcPts val="600"/>
              </a:spcBef>
              <a:spcAft>
                <a:spcPts val="0"/>
              </a:spcAft>
              <a:buSzPts val="2400"/>
              <a:buChar char="⬥"/>
            </a:pPr>
            <a:r>
              <a:rPr lang="en-US" sz="2400" dirty="0"/>
              <a:t>Special Thanks to Mr. Amir Khan (Project Supervisor)</a:t>
            </a:r>
            <a:endParaRPr sz="2400"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1359126" y="2060399"/>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dirty="0"/>
              <a:t>THANKS!</a:t>
            </a:r>
            <a:endParaRPr sz="6800" dirty="0"/>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 dirty="0"/>
              <a:t>Reading is a conversation.</a:t>
            </a:r>
          </a:p>
          <a:p>
            <a:pPr marL="0" lvl="0" indent="0" algn="ctr" rtl="0">
              <a:spcBef>
                <a:spcPts val="0"/>
              </a:spcBef>
              <a:spcAft>
                <a:spcPts val="600"/>
              </a:spcAft>
              <a:buNone/>
            </a:pPr>
            <a:r>
              <a:rPr lang="en" dirty="0"/>
              <a:t>All books talk. But good book listens as well.</a:t>
            </a:r>
          </a:p>
          <a:p>
            <a:pPr marL="0" lvl="0" indent="0" algn="ctr" rtl="0">
              <a:spcBef>
                <a:spcPts val="0"/>
              </a:spcBef>
              <a:spcAft>
                <a:spcPts val="600"/>
              </a:spcAft>
              <a:buNone/>
            </a:pPr>
            <a:r>
              <a:rPr lang="en" dirty="0"/>
              <a:t>Books are uniquely portable magic.</a:t>
            </a:r>
            <a:endParaRPr dirty="0"/>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208031" y="-327696"/>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u="sng" dirty="0"/>
              <a:t>OUTLINE</a:t>
            </a:r>
            <a:endParaRPr sz="3600" u="sng" dirty="0"/>
          </a:p>
        </p:txBody>
      </p:sp>
      <p:sp>
        <p:nvSpPr>
          <p:cNvPr id="221" name="Google Shape;221;p14"/>
          <p:cNvSpPr txBox="1">
            <a:spLocks noGrp="1"/>
          </p:cNvSpPr>
          <p:nvPr>
            <p:ph type="subTitle" idx="4294967295"/>
          </p:nvPr>
        </p:nvSpPr>
        <p:spPr>
          <a:xfrm>
            <a:off x="208031" y="881271"/>
            <a:ext cx="5473442" cy="434837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t>INTRODUCTION</a:t>
            </a:r>
          </a:p>
          <a:p>
            <a:pPr marL="342900"/>
            <a:r>
              <a:rPr lang="en-US" sz="1800" dirty="0"/>
              <a:t>Main Idea</a:t>
            </a:r>
          </a:p>
          <a:p>
            <a:pPr marL="342900"/>
            <a:r>
              <a:rPr lang="en-US" sz="1800" dirty="0"/>
              <a:t>Major Application Area</a:t>
            </a:r>
          </a:p>
          <a:p>
            <a:pPr marL="0" indent="0">
              <a:buNone/>
            </a:pPr>
            <a:r>
              <a:rPr lang="en-US" sz="1800" dirty="0"/>
              <a:t>BASIC COMPONENT USED IN THIS PROJECT</a:t>
            </a:r>
          </a:p>
          <a:p>
            <a:pPr marL="0" indent="0">
              <a:buNone/>
            </a:pPr>
            <a:r>
              <a:rPr lang="en-US" sz="1800" dirty="0"/>
              <a:t>ROADMAP</a:t>
            </a:r>
          </a:p>
          <a:p>
            <a:pPr marL="0" indent="0">
              <a:buNone/>
            </a:pPr>
            <a:r>
              <a:rPr lang="en-US" sz="1800" dirty="0"/>
              <a:t>BASIC WEBSITE FUNCTIONALITY</a:t>
            </a:r>
          </a:p>
          <a:p>
            <a:pPr marL="342900"/>
            <a:r>
              <a:rPr lang="en-US" sz="1800" dirty="0"/>
              <a:t>Landing Page</a:t>
            </a:r>
          </a:p>
          <a:p>
            <a:pPr marL="342900"/>
            <a:r>
              <a:rPr lang="en-US" sz="1800" dirty="0"/>
              <a:t>Book Catalogue Page</a:t>
            </a:r>
          </a:p>
          <a:p>
            <a:pPr marL="342900"/>
            <a:r>
              <a:rPr lang="en-US" sz="1800" dirty="0"/>
              <a:t>Book Details View</a:t>
            </a:r>
          </a:p>
          <a:p>
            <a:pPr marL="342900"/>
            <a:r>
              <a:rPr lang="en-US" sz="1800" dirty="0"/>
              <a:t>Add Rating Activity</a:t>
            </a:r>
          </a:p>
          <a:p>
            <a:pPr marL="342900"/>
            <a:r>
              <a:rPr lang="en-US" sz="1800" dirty="0"/>
              <a:t>View Rating Activity</a:t>
            </a:r>
          </a:p>
          <a:p>
            <a:pPr marL="342900"/>
            <a:r>
              <a:rPr lang="en-US" sz="1800" dirty="0"/>
              <a:t>Add Book activity</a:t>
            </a:r>
          </a:p>
          <a:p>
            <a:pPr marL="0" indent="0">
              <a:buNone/>
            </a:pPr>
            <a:r>
              <a:rPr lang="en-US" sz="1800" dirty="0"/>
              <a:t>SWOT ANALYSIS</a:t>
            </a:r>
          </a:p>
          <a:p>
            <a:pPr marL="0" indent="0">
              <a:buNone/>
            </a:pPr>
            <a:r>
              <a:rPr lang="en-US" sz="1800" dirty="0"/>
              <a:t>LIVE DEMO SESSION</a:t>
            </a:r>
          </a:p>
          <a:p>
            <a:pPr marL="0" indent="0">
              <a:buNone/>
            </a:pPr>
            <a:r>
              <a:rPr lang="en-US" sz="1800" dirty="0"/>
              <a:t>CONCLUSION</a:t>
            </a:r>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223" name="Google Shape;223;p14"/>
          <p:cNvPicPr preferRelativeResize="0"/>
          <p:nvPr/>
        </p:nvPicPr>
        <p:blipFill rotWithShape="1">
          <a:blip r:embed="rId3">
            <a:alphaModFix/>
          </a:blip>
          <a:srcRect l="10732" t="18316" r="7774" b="25804"/>
          <a:stretch/>
        </p:blipFill>
        <p:spPr>
          <a:xfrm>
            <a:off x="4697849" y="1096200"/>
            <a:ext cx="3442800" cy="29511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INTRODUCTION</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algn="just">
              <a:lnSpc>
                <a:spcPct val="107000"/>
              </a:lnSpc>
              <a:spcAft>
                <a:spcPts val="800"/>
              </a:spcAft>
            </a:pPr>
            <a:r>
              <a:rPr lang="en-US" sz="1500" dirty="0">
                <a:effectLst/>
                <a:latin typeface="Baskerville Old Face" panose="02020602080505020303" pitchFamily="18" charset="0"/>
                <a:ea typeface="Calibri" panose="020F0502020204030204" pitchFamily="34" charset="0"/>
                <a:cs typeface="Times New Roman" panose="02020603050405020304" pitchFamily="18" charset="0"/>
              </a:rPr>
              <a:t>Currently in our society, the people used to search for the books in the library as per their interest which becomes very frustrating to find. There is no central system within our reach which allow user to search for the books which they will find interested in reading. We are totally dependent on the views of our friends, colleagues, family, etc. to know some good books to read which results in confusing reviews of some books.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500" dirty="0">
                <a:effectLst/>
                <a:latin typeface="Baskerville Old Face" panose="02020602080505020303" pitchFamily="18" charset="0"/>
                <a:ea typeface="Calibri" panose="020F0502020204030204" pitchFamily="34" charset="0"/>
                <a:cs typeface="Times New Roman" panose="02020603050405020304" pitchFamily="18" charset="0"/>
              </a:rPr>
              <a:t>We are going to design a system for a library which will keep track of the user rating’s and their reviews for the books they are reading. This will help user to know more about the content of the book before reading. As well as we will provide a system where user’s can rate the books after reading which will be a source of information for other users. We will be designing a website which will facilitate the readers of the books as well as the library administrator.</a:t>
            </a:r>
            <a:endParaRPr sz="1500"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t>MAJOR APPLICATION AREA</a:t>
            </a:r>
            <a:endParaRPr sz="3600" dirty="0"/>
          </a:p>
        </p:txBody>
      </p:sp>
      <p:sp>
        <p:nvSpPr>
          <p:cNvPr id="242" name="Google Shape;242;p17"/>
          <p:cNvSpPr txBox="1">
            <a:spLocks noGrp="1"/>
          </p:cNvSpPr>
          <p:nvPr>
            <p:ph type="body" idx="1"/>
          </p:nvPr>
        </p:nvSpPr>
        <p:spPr>
          <a:xfrm>
            <a:off x="1073426" y="1822173"/>
            <a:ext cx="5340626" cy="2549109"/>
          </a:xfrm>
          <a:prstGeom prst="rect">
            <a:avLst/>
          </a:prstGeom>
        </p:spPr>
        <p:txBody>
          <a:bodyPr spcFirstLastPara="1" wrap="square" lIns="0" tIns="0" rIns="0" bIns="0" anchor="t" anchorCtr="0">
            <a:noAutofit/>
          </a:bodyPr>
          <a:lstStyle/>
          <a:p>
            <a:pPr algn="just">
              <a:lnSpc>
                <a:spcPct val="107000"/>
              </a:lnSpc>
              <a:spcAft>
                <a:spcPts val="800"/>
              </a:spcAft>
            </a:pPr>
            <a:r>
              <a:rPr lang="en-US" sz="2200" dirty="0"/>
              <a:t>BY BOOK READERS FOR ADDING RATINGS TO THE BOOKS THEY HAVE READ</a:t>
            </a:r>
          </a:p>
          <a:p>
            <a:pPr algn="just">
              <a:lnSpc>
                <a:spcPct val="107000"/>
              </a:lnSpc>
              <a:spcAft>
                <a:spcPts val="800"/>
              </a:spcAft>
            </a:pPr>
            <a:r>
              <a:rPr lang="en-US" sz="2200" dirty="0"/>
              <a:t>BY LIBRARY ADMINISTRATOR FOR ADDING BOOKS TO THE SYSTEM.</a:t>
            </a:r>
            <a:endParaRPr sz="2200"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82538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398192" y="157478"/>
            <a:ext cx="5224394" cy="143509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t>BASIC COMPONENTS USED</a:t>
            </a:r>
            <a:endParaRPr sz="3600" dirty="0"/>
          </a:p>
        </p:txBody>
      </p:sp>
      <p:sp>
        <p:nvSpPr>
          <p:cNvPr id="249" name="Google Shape;249;p18"/>
          <p:cNvSpPr txBox="1">
            <a:spLocks noGrp="1"/>
          </p:cNvSpPr>
          <p:nvPr>
            <p:ph type="subTitle" idx="4294967295"/>
          </p:nvPr>
        </p:nvSpPr>
        <p:spPr>
          <a:xfrm>
            <a:off x="398191" y="1318590"/>
            <a:ext cx="5009947" cy="2439795"/>
          </a:xfrm>
          <a:prstGeom prst="rect">
            <a:avLst/>
          </a:prstGeom>
        </p:spPr>
        <p:txBody>
          <a:bodyPr spcFirstLastPara="1" wrap="square" lIns="0" tIns="0" rIns="0" bIns="0" anchor="t" anchorCtr="0">
            <a:noAutofit/>
          </a:bodyPr>
          <a:lstStyle/>
          <a:p>
            <a:r>
              <a:rPr lang="en-IN" sz="1800" dirty="0">
                <a:latin typeface="Gabriela" pitchFamily="2" charset="0"/>
              </a:rPr>
              <a:t>VS Code: It is a code editor redefined and optimized for building and debugging modern web and cloud applications.</a:t>
            </a:r>
          </a:p>
          <a:p>
            <a:pPr marL="114300" indent="0">
              <a:buNone/>
            </a:pPr>
            <a:endParaRPr lang="en-IN" sz="1800" b="0" i="0" dirty="0">
              <a:solidFill>
                <a:srgbClr val="4D5156"/>
              </a:solidFill>
              <a:effectLst/>
              <a:latin typeface="arial" panose="020B0604020202020204" pitchFamily="34" charset="0"/>
            </a:endParaRPr>
          </a:p>
          <a:p>
            <a:r>
              <a:rPr lang="en-US" sz="1800" dirty="0">
                <a:solidFill>
                  <a:schemeClr val="tx1"/>
                </a:solidFill>
              </a:rPr>
              <a:t>MERN Stack:</a:t>
            </a:r>
            <a:r>
              <a:rPr lang="en-IN" sz="1800" dirty="0">
                <a:latin typeface="Gabriela" pitchFamily="2" charset="0"/>
              </a:rPr>
              <a:t>MERN is one of several variations of the  </a:t>
            </a:r>
            <a:r>
              <a:rPr lang="en-IN" sz="1800" dirty="0">
                <a:latin typeface="Gabriela" pitchFamily="2" charset="0"/>
                <a:hlinkClick r:id="rId3">
                  <a:extLst>
                    <a:ext uri="{A12FA001-AC4F-418D-AE19-62706E023703}">
                      <ahyp:hlinkClr xmlns:ahyp="http://schemas.microsoft.com/office/drawing/2018/hyperlinkcolor" val="tx"/>
                    </a:ext>
                  </a:extLst>
                </a:hlinkClick>
              </a:rPr>
              <a:t>MEAN stack</a:t>
            </a:r>
            <a:r>
              <a:rPr lang="en-IN" sz="1800" dirty="0">
                <a:latin typeface="Gabriela" pitchFamily="2" charset="0"/>
              </a:rPr>
              <a:t> (MongoDB Express Angular Node), where the traditional Angular.js frontend framework is replaced with React.js. </a:t>
            </a:r>
            <a:endParaRPr lang="en-US" sz="1800" dirty="0">
              <a:latin typeface="Gabriela" pitchFamily="2" charset="0"/>
            </a:endParaRPr>
          </a:p>
          <a:p>
            <a:endParaRPr lang="en-IN" sz="1800" dirty="0">
              <a:latin typeface="Gabriela" pitchFamily="2" charset="0"/>
            </a:endParaRPr>
          </a:p>
        </p:txBody>
      </p:sp>
      <p:grpSp>
        <p:nvGrpSpPr>
          <p:cNvPr id="250" name="Google Shape;250;p18"/>
          <p:cNvGrpSpPr/>
          <p:nvPr/>
        </p:nvGrpSpPr>
        <p:grpSpPr>
          <a:xfrm>
            <a:off x="6237517" y="984138"/>
            <a:ext cx="1909532" cy="1909527"/>
            <a:chOff x="6643075" y="3664250"/>
            <a:chExt cx="407950" cy="407975"/>
          </a:xfrm>
        </p:grpSpPr>
        <p:sp>
          <p:nvSpPr>
            <p:cNvPr id="251" name="Google Shape;25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8"/>
          <p:cNvGrpSpPr/>
          <p:nvPr/>
        </p:nvGrpSpPr>
        <p:grpSpPr>
          <a:xfrm rot="-587471">
            <a:off x="6125514" y="3142632"/>
            <a:ext cx="785066" cy="785066"/>
            <a:chOff x="576250" y="4319400"/>
            <a:chExt cx="442075" cy="442050"/>
          </a:xfrm>
        </p:grpSpPr>
        <p:sp>
          <p:nvSpPr>
            <p:cNvPr id="254" name="Google Shape;25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8"/>
          <p:cNvSpPr/>
          <p:nvPr/>
        </p:nvSpPr>
        <p:spPr>
          <a:xfrm>
            <a:off x="5780816" y="1425154"/>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2697367">
            <a:off x="7747691" y="2884215"/>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8106135" y="2637238"/>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280326">
            <a:off x="5574016" y="2284797"/>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ROADMAP</a:t>
            </a:r>
            <a:endParaRPr dirty="0"/>
          </a:p>
        </p:txBody>
      </p:sp>
      <p:sp>
        <p:nvSpPr>
          <p:cNvPr id="541" name="Google Shape;541;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542" name="Google Shape;542;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44" name="Google Shape;544;p39"/>
          <p:cNvGrpSpPr/>
          <p:nvPr/>
        </p:nvGrpSpPr>
        <p:grpSpPr>
          <a:xfrm>
            <a:off x="1786339" y="1703401"/>
            <a:ext cx="473400" cy="473400"/>
            <a:chOff x="1786339" y="1703401"/>
            <a:chExt cx="473400" cy="473400"/>
          </a:xfrm>
        </p:grpSpPr>
        <p:sp>
          <p:nvSpPr>
            <p:cNvPr id="545" name="Google Shape;545;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6" name="Google Shape;546;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1</a:t>
              </a:r>
              <a:endParaRPr sz="600">
                <a:solidFill>
                  <a:schemeClr val="dk1"/>
                </a:solidFill>
                <a:latin typeface="Inria Sans"/>
                <a:ea typeface="Inria Sans"/>
                <a:cs typeface="Inria Sans"/>
                <a:sym typeface="Inria Sans"/>
              </a:endParaRPr>
            </a:p>
          </p:txBody>
        </p:sp>
      </p:grpSp>
      <p:grpSp>
        <p:nvGrpSpPr>
          <p:cNvPr id="547" name="Google Shape;547;p39"/>
          <p:cNvGrpSpPr/>
          <p:nvPr/>
        </p:nvGrpSpPr>
        <p:grpSpPr>
          <a:xfrm>
            <a:off x="3814414" y="1703401"/>
            <a:ext cx="473400" cy="473400"/>
            <a:chOff x="3814414" y="1703401"/>
            <a:chExt cx="473400" cy="473400"/>
          </a:xfrm>
        </p:grpSpPr>
        <p:sp>
          <p:nvSpPr>
            <p:cNvPr id="548" name="Google Shape;548;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9" name="Google Shape;549;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3</a:t>
              </a:r>
              <a:endParaRPr sz="600">
                <a:solidFill>
                  <a:schemeClr val="dk1"/>
                </a:solidFill>
                <a:latin typeface="Inria Sans"/>
                <a:ea typeface="Inria Sans"/>
                <a:cs typeface="Inria Sans"/>
                <a:sym typeface="Inria Sans"/>
              </a:endParaRPr>
            </a:p>
          </p:txBody>
        </p:sp>
      </p:grpSp>
      <p:grpSp>
        <p:nvGrpSpPr>
          <p:cNvPr id="550" name="Google Shape;550;p39"/>
          <p:cNvGrpSpPr/>
          <p:nvPr/>
        </p:nvGrpSpPr>
        <p:grpSpPr>
          <a:xfrm>
            <a:off x="5842489" y="1703401"/>
            <a:ext cx="473400" cy="473400"/>
            <a:chOff x="5842489" y="1703401"/>
            <a:chExt cx="473400" cy="473400"/>
          </a:xfrm>
        </p:grpSpPr>
        <p:sp>
          <p:nvSpPr>
            <p:cNvPr id="551" name="Google Shape;551;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2" name="Google Shape;552;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5</a:t>
              </a:r>
              <a:endParaRPr sz="600">
                <a:solidFill>
                  <a:schemeClr val="dk1"/>
                </a:solidFill>
                <a:latin typeface="Inria Sans"/>
                <a:ea typeface="Inria Sans"/>
                <a:cs typeface="Inria Sans"/>
                <a:sym typeface="Inria Sans"/>
              </a:endParaRPr>
            </a:p>
          </p:txBody>
        </p:sp>
      </p:grpSp>
      <p:grpSp>
        <p:nvGrpSpPr>
          <p:cNvPr id="553" name="Google Shape;553;p39"/>
          <p:cNvGrpSpPr/>
          <p:nvPr/>
        </p:nvGrpSpPr>
        <p:grpSpPr>
          <a:xfrm>
            <a:off x="6880814" y="3576300"/>
            <a:ext cx="473400" cy="473400"/>
            <a:chOff x="6880814" y="3576300"/>
            <a:chExt cx="473400" cy="473400"/>
          </a:xfrm>
        </p:grpSpPr>
        <p:sp>
          <p:nvSpPr>
            <p:cNvPr id="554" name="Google Shape;554;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5" name="Google Shape;555;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6</a:t>
              </a:r>
              <a:endParaRPr sz="600">
                <a:solidFill>
                  <a:schemeClr val="dk1"/>
                </a:solidFill>
                <a:latin typeface="Inria Sans"/>
                <a:ea typeface="Inria Sans"/>
                <a:cs typeface="Inria Sans"/>
                <a:sym typeface="Inria Sans"/>
              </a:endParaRPr>
            </a:p>
          </p:txBody>
        </p:sp>
      </p:grpSp>
      <p:grpSp>
        <p:nvGrpSpPr>
          <p:cNvPr id="556" name="Google Shape;556;p39"/>
          <p:cNvGrpSpPr/>
          <p:nvPr/>
        </p:nvGrpSpPr>
        <p:grpSpPr>
          <a:xfrm>
            <a:off x="4852739" y="3576300"/>
            <a:ext cx="473400" cy="473400"/>
            <a:chOff x="4852739" y="3576300"/>
            <a:chExt cx="473400" cy="473400"/>
          </a:xfrm>
        </p:grpSpPr>
        <p:sp>
          <p:nvSpPr>
            <p:cNvPr id="557" name="Google Shape;557;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8" name="Google Shape;558;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4</a:t>
              </a:r>
              <a:endParaRPr sz="600">
                <a:solidFill>
                  <a:schemeClr val="dk1"/>
                </a:solidFill>
                <a:latin typeface="Inria Sans"/>
                <a:ea typeface="Inria Sans"/>
                <a:cs typeface="Inria Sans"/>
                <a:sym typeface="Inria Sans"/>
              </a:endParaRPr>
            </a:p>
          </p:txBody>
        </p:sp>
      </p:grpSp>
      <p:grpSp>
        <p:nvGrpSpPr>
          <p:cNvPr id="559" name="Google Shape;559;p39"/>
          <p:cNvGrpSpPr/>
          <p:nvPr/>
        </p:nvGrpSpPr>
        <p:grpSpPr>
          <a:xfrm>
            <a:off x="2824664" y="3576300"/>
            <a:ext cx="473400" cy="473400"/>
            <a:chOff x="2824664" y="3576300"/>
            <a:chExt cx="473400" cy="473400"/>
          </a:xfrm>
        </p:grpSpPr>
        <p:sp>
          <p:nvSpPr>
            <p:cNvPr id="560" name="Google Shape;560;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61" name="Google Shape;561;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2</a:t>
              </a:r>
              <a:endParaRPr sz="600">
                <a:solidFill>
                  <a:schemeClr val="dk1"/>
                </a:solidFill>
                <a:latin typeface="Inria Sans"/>
                <a:ea typeface="Inria Sans"/>
                <a:cs typeface="Inria Sans"/>
                <a:sym typeface="Inria Sans"/>
              </a:endParaRPr>
            </a:p>
          </p:txBody>
        </p:sp>
      </p:grpSp>
      <p:sp>
        <p:nvSpPr>
          <p:cNvPr id="562" name="Google Shape;562;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1"/>
                </a:solidFill>
                <a:latin typeface="Inria Sans"/>
                <a:ea typeface="Inria Sans"/>
                <a:cs typeface="Inria Sans"/>
                <a:sym typeface="Inria Sans"/>
              </a:rPr>
              <a:t>Landing Page of the website</a:t>
            </a:r>
            <a:endParaRPr sz="900" dirty="0">
              <a:solidFill>
                <a:schemeClr val="dk1"/>
              </a:solidFill>
              <a:latin typeface="Inria Sans"/>
              <a:ea typeface="Inria Sans"/>
              <a:cs typeface="Inria Sans"/>
              <a:sym typeface="Inria Sans"/>
            </a:endParaRPr>
          </a:p>
        </p:txBody>
      </p:sp>
      <p:sp>
        <p:nvSpPr>
          <p:cNvPr id="563" name="Google Shape;563;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1"/>
                </a:solidFill>
                <a:latin typeface="Inria Sans"/>
                <a:ea typeface="Inria Sans"/>
                <a:cs typeface="Inria Sans"/>
                <a:sym typeface="Inria Sans"/>
              </a:rPr>
              <a:t>Book details View</a:t>
            </a:r>
            <a:endParaRPr sz="900" dirty="0">
              <a:solidFill>
                <a:schemeClr val="dk1"/>
              </a:solidFill>
              <a:latin typeface="Inria Sans"/>
              <a:ea typeface="Inria Sans"/>
              <a:cs typeface="Inria Sans"/>
              <a:sym typeface="Inria Sans"/>
            </a:endParaRPr>
          </a:p>
        </p:txBody>
      </p:sp>
      <p:sp>
        <p:nvSpPr>
          <p:cNvPr id="564" name="Google Shape;564;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1"/>
                </a:solidFill>
                <a:latin typeface="Inria Sans"/>
                <a:ea typeface="Inria Sans"/>
                <a:cs typeface="Inria Sans"/>
                <a:sym typeface="Inria Sans"/>
              </a:rPr>
              <a:t>Updated Rating View</a:t>
            </a:r>
            <a:endParaRPr sz="900" dirty="0">
              <a:solidFill>
                <a:schemeClr val="dk1"/>
              </a:solidFill>
              <a:latin typeface="Inria Sans"/>
              <a:ea typeface="Inria Sans"/>
              <a:cs typeface="Inria Sans"/>
              <a:sym typeface="Inria Sans"/>
            </a:endParaRPr>
          </a:p>
        </p:txBody>
      </p:sp>
      <p:sp>
        <p:nvSpPr>
          <p:cNvPr id="565" name="Google Shape;565;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1"/>
                </a:solidFill>
                <a:latin typeface="Inria Sans"/>
                <a:ea typeface="Inria Sans"/>
                <a:cs typeface="Inria Sans"/>
                <a:sym typeface="Inria Sans"/>
              </a:rPr>
              <a:t>Book catalogue page</a:t>
            </a:r>
            <a:endParaRPr sz="900" dirty="0">
              <a:solidFill>
                <a:schemeClr val="dk1"/>
              </a:solidFill>
              <a:latin typeface="Inria Sans"/>
              <a:ea typeface="Inria Sans"/>
              <a:cs typeface="Inria Sans"/>
              <a:sym typeface="Inria Sans"/>
            </a:endParaRPr>
          </a:p>
        </p:txBody>
      </p:sp>
      <p:sp>
        <p:nvSpPr>
          <p:cNvPr id="566" name="Google Shape;566;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1"/>
                </a:solidFill>
                <a:latin typeface="Inria Sans"/>
                <a:ea typeface="Inria Sans"/>
                <a:cs typeface="Inria Sans"/>
                <a:sym typeface="Inria Sans"/>
              </a:rPr>
              <a:t>Add Rating Page</a:t>
            </a:r>
            <a:endParaRPr sz="900" dirty="0">
              <a:solidFill>
                <a:schemeClr val="dk1"/>
              </a:solidFill>
              <a:latin typeface="Inria Sans"/>
              <a:ea typeface="Inria Sans"/>
              <a:cs typeface="Inria Sans"/>
              <a:sym typeface="Inria Sans"/>
            </a:endParaRPr>
          </a:p>
        </p:txBody>
      </p:sp>
      <p:sp>
        <p:nvSpPr>
          <p:cNvPr id="567" name="Google Shape;567;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1"/>
                </a:solidFill>
                <a:latin typeface="Inria Sans"/>
                <a:ea typeface="Inria Sans"/>
                <a:cs typeface="Inria Sans"/>
                <a:sym typeface="Inria Sans"/>
              </a:rPr>
              <a:t>Add Book by Admin</a:t>
            </a:r>
            <a:endParaRPr sz="900" dirty="0">
              <a:solidFill>
                <a:schemeClr val="dk1"/>
              </a:solidFill>
              <a:latin typeface="Inria Sans"/>
              <a:ea typeface="Inria Sans"/>
              <a:cs typeface="Inria Sans"/>
              <a:sym typeface="Inri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1"/>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SWOT ANALYSIS</a:t>
            </a:r>
            <a:endParaRPr dirty="0"/>
          </a:p>
        </p:txBody>
      </p:sp>
      <p:sp>
        <p:nvSpPr>
          <p:cNvPr id="580" name="Google Shape;580;p4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581" name="Google Shape;581;p41"/>
          <p:cNvSpPr/>
          <p:nvPr/>
        </p:nvSpPr>
        <p:spPr>
          <a:xfrm>
            <a:off x="1207850" y="1592100"/>
            <a:ext cx="3630900" cy="1367700"/>
          </a:xfrm>
          <a:prstGeom prst="rect">
            <a:avLst/>
          </a:prstGeom>
          <a:solidFill>
            <a:srgbClr val="082A44">
              <a:alpha val="1732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Inria Sans"/>
                <a:ea typeface="Inria Sans"/>
                <a:cs typeface="Inria Sans"/>
                <a:sym typeface="Inria Sans"/>
              </a:rPr>
              <a:t>STRENGTHS</a:t>
            </a:r>
            <a:endParaRPr b="1" dirty="0">
              <a:solidFill>
                <a:schemeClr val="dk1"/>
              </a:solidFill>
              <a:latin typeface="Inria Sans"/>
              <a:ea typeface="Inria Sans"/>
              <a:cs typeface="Inria Sans"/>
              <a:sym typeface="Inria Sans"/>
            </a:endParaRPr>
          </a:p>
          <a:p>
            <a:pPr marL="0" lvl="0" indent="0" algn="l" rtl="0">
              <a:spcBef>
                <a:spcPts val="600"/>
              </a:spcBef>
              <a:spcAft>
                <a:spcPts val="600"/>
              </a:spcAft>
              <a:buNone/>
            </a:pPr>
            <a:r>
              <a:rPr lang="en" dirty="0">
                <a:solidFill>
                  <a:schemeClr val="dk1"/>
                </a:solidFill>
                <a:latin typeface="Inria Sans"/>
                <a:ea typeface="Inria Sans"/>
                <a:cs typeface="Inria Sans"/>
                <a:sym typeface="Inria Sans"/>
              </a:rPr>
              <a:t>Allow user to select books for reading on the basis of ratings provides by different users.</a:t>
            </a:r>
            <a:endParaRPr dirty="0">
              <a:solidFill>
                <a:schemeClr val="dk1"/>
              </a:solidFill>
              <a:latin typeface="Inria Sans"/>
              <a:ea typeface="Inria Sans"/>
              <a:cs typeface="Inria Sans"/>
              <a:sym typeface="Inria Sans"/>
            </a:endParaRPr>
          </a:p>
        </p:txBody>
      </p:sp>
      <p:sp>
        <p:nvSpPr>
          <p:cNvPr id="582" name="Google Shape;582;p41"/>
          <p:cNvSpPr/>
          <p:nvPr/>
        </p:nvSpPr>
        <p:spPr>
          <a:xfrm>
            <a:off x="4988872" y="1592100"/>
            <a:ext cx="3630900" cy="1367700"/>
          </a:xfrm>
          <a:prstGeom prst="rect">
            <a:avLst/>
          </a:prstGeom>
          <a:solidFill>
            <a:srgbClr val="082A44">
              <a:alpha val="1732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Inria Sans"/>
                <a:ea typeface="Inria Sans"/>
                <a:cs typeface="Inria Sans"/>
                <a:sym typeface="Inria Sans"/>
              </a:rPr>
              <a:t>WEAKNESSES</a:t>
            </a:r>
          </a:p>
          <a:p>
            <a:pPr marL="0" lvl="0" indent="0" algn="r" rtl="0">
              <a:spcBef>
                <a:spcPts val="600"/>
              </a:spcBef>
              <a:spcAft>
                <a:spcPts val="600"/>
              </a:spcAft>
              <a:buNone/>
            </a:pPr>
            <a:r>
              <a:rPr lang="en-US" dirty="0">
                <a:solidFill>
                  <a:schemeClr val="dk1"/>
                </a:solidFill>
                <a:latin typeface="Inria Sans"/>
                <a:ea typeface="Inria Sans"/>
                <a:cs typeface="Inria Sans"/>
                <a:sym typeface="Inria Sans"/>
              </a:rPr>
              <a:t>Library administrator could not monitor the users who added the ratings.</a:t>
            </a:r>
          </a:p>
        </p:txBody>
      </p:sp>
      <p:sp>
        <p:nvSpPr>
          <p:cNvPr id="583" name="Google Shape;583;p41"/>
          <p:cNvSpPr/>
          <p:nvPr/>
        </p:nvSpPr>
        <p:spPr>
          <a:xfrm>
            <a:off x="1207850" y="3110004"/>
            <a:ext cx="3630900" cy="1367700"/>
          </a:xfrm>
          <a:prstGeom prst="rect">
            <a:avLst/>
          </a:prstGeom>
          <a:solidFill>
            <a:srgbClr val="082A44">
              <a:alpha val="1732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latin typeface="Inria Sans"/>
                <a:sym typeface="Inria Sans"/>
              </a:rPr>
              <a:t>System can be embedded on a LED Screen outside the library for people to add ratings.</a:t>
            </a:r>
            <a:endParaRPr dirty="0">
              <a:solidFill>
                <a:schemeClr val="dk1"/>
              </a:solidFill>
              <a:latin typeface="Inria Sans"/>
              <a:sym typeface="Inria Sans"/>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Inria Sans"/>
                <a:ea typeface="Inria Sans"/>
                <a:cs typeface="Inria Sans"/>
                <a:sym typeface="Inria Sans"/>
              </a:rPr>
              <a:t>OPPORTUNITIES</a:t>
            </a:r>
            <a:endParaRPr dirty="0">
              <a:solidFill>
                <a:schemeClr val="dk1"/>
              </a:solidFill>
              <a:latin typeface="Inria Sans"/>
              <a:ea typeface="Inria Sans"/>
              <a:cs typeface="Inria Sans"/>
              <a:sym typeface="Inria Sans"/>
            </a:endParaRPr>
          </a:p>
        </p:txBody>
      </p:sp>
      <p:sp>
        <p:nvSpPr>
          <p:cNvPr id="584" name="Google Shape;584;p41"/>
          <p:cNvSpPr/>
          <p:nvPr/>
        </p:nvSpPr>
        <p:spPr>
          <a:xfrm>
            <a:off x="4988872" y="3110004"/>
            <a:ext cx="3630900" cy="1367700"/>
          </a:xfrm>
          <a:prstGeom prst="rect">
            <a:avLst/>
          </a:prstGeom>
          <a:solidFill>
            <a:srgbClr val="082A44">
              <a:alpha val="1732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Inria Sans"/>
                <a:ea typeface="Inria Sans"/>
                <a:cs typeface="Inria Sans"/>
                <a:sym typeface="Inria Sans"/>
              </a:rPr>
              <a:t>Once the book is added to the catalogue its details cannot be updated.</a:t>
            </a:r>
          </a:p>
          <a:p>
            <a:pPr marL="0" lvl="0" indent="0" algn="r" rtl="0">
              <a:spcBef>
                <a:spcPts val="600"/>
              </a:spcBef>
              <a:spcAft>
                <a:spcPts val="600"/>
              </a:spcAft>
              <a:buNone/>
            </a:pPr>
            <a:r>
              <a:rPr lang="en" b="1" dirty="0">
                <a:solidFill>
                  <a:schemeClr val="dk1"/>
                </a:solidFill>
                <a:latin typeface="Inria Sans"/>
                <a:ea typeface="Inria Sans"/>
                <a:cs typeface="Inria Sans"/>
                <a:sym typeface="Inria Sans"/>
              </a:rPr>
              <a:t>THREATS</a:t>
            </a:r>
            <a:endParaRPr dirty="0">
              <a:solidFill>
                <a:schemeClr val="dk1"/>
              </a:solidFill>
              <a:latin typeface="Inria Sans"/>
              <a:ea typeface="Inria Sans"/>
              <a:cs typeface="Inria Sans"/>
              <a:sym typeface="Inria Sans"/>
            </a:endParaRPr>
          </a:p>
        </p:txBody>
      </p:sp>
      <p:sp>
        <p:nvSpPr>
          <p:cNvPr id="585" name="Google Shape;585;p41"/>
          <p:cNvSpPr/>
          <p:nvPr/>
        </p:nvSpPr>
        <p:spPr>
          <a:xfrm>
            <a:off x="3796421" y="1915783"/>
            <a:ext cx="2086500" cy="20865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rot="5400000">
            <a:off x="3946747" y="1915783"/>
            <a:ext cx="2086500" cy="20865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rot="10800000">
            <a:off x="3946747" y="2067267"/>
            <a:ext cx="2086500" cy="20865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rot="-5400000">
            <a:off x="3796421" y="2067267"/>
            <a:ext cx="2086500" cy="20865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4339534" y="2350989"/>
            <a:ext cx="245233" cy="375302"/>
          </a:xfrm>
          <a:prstGeom prst="rect">
            <a:avLst/>
          </a:prstGeom>
        </p:spPr>
        <p:txBody>
          <a:bodyPr>
            <a:prstTxWarp prst="textPlain">
              <a:avLst/>
            </a:prstTxWarp>
          </a:bodyPr>
          <a:lstStyle/>
          <a:p>
            <a:pPr lvl="0" algn="ctr"/>
            <a:r>
              <a:rPr b="1" i="0">
                <a:ln>
                  <a:noFill/>
                </a:ln>
                <a:solidFill>
                  <a:schemeClr val="dk1"/>
                </a:solidFill>
                <a:latin typeface="Saira Semi Condensed"/>
              </a:rPr>
              <a:t>S</a:t>
            </a:r>
          </a:p>
        </p:txBody>
      </p:sp>
      <p:sp>
        <p:nvSpPr>
          <p:cNvPr id="590" name="Google Shape;590;p41"/>
          <p:cNvSpPr/>
          <p:nvPr/>
        </p:nvSpPr>
        <p:spPr>
          <a:xfrm>
            <a:off x="5216206" y="2357652"/>
            <a:ext cx="453681" cy="366773"/>
          </a:xfrm>
          <a:prstGeom prst="rect">
            <a:avLst/>
          </a:prstGeom>
        </p:spPr>
        <p:txBody>
          <a:bodyPr>
            <a:prstTxWarp prst="textPlain">
              <a:avLst/>
            </a:prstTxWarp>
          </a:bodyPr>
          <a:lstStyle/>
          <a:p>
            <a:pPr lvl="0" algn="ctr"/>
            <a:r>
              <a:rPr b="1" i="0" dirty="0">
                <a:ln>
                  <a:noFill/>
                </a:ln>
                <a:solidFill>
                  <a:schemeClr val="dk1"/>
                </a:solidFill>
                <a:latin typeface="Saira Semi Condensed"/>
              </a:rPr>
              <a:t>W</a:t>
            </a:r>
          </a:p>
        </p:txBody>
      </p:sp>
      <p:sp>
        <p:nvSpPr>
          <p:cNvPr id="591" name="Google Shape;591;p41"/>
          <p:cNvSpPr/>
          <p:nvPr/>
        </p:nvSpPr>
        <p:spPr>
          <a:xfrm>
            <a:off x="4309680" y="3305991"/>
            <a:ext cx="276154" cy="375302"/>
          </a:xfrm>
          <a:prstGeom prst="rect">
            <a:avLst/>
          </a:prstGeom>
        </p:spPr>
        <p:txBody>
          <a:bodyPr>
            <a:prstTxWarp prst="textPlain">
              <a:avLst/>
            </a:prstTxWarp>
          </a:bodyPr>
          <a:lstStyle/>
          <a:p>
            <a:pPr lvl="0" algn="ctr"/>
            <a:r>
              <a:rPr b="1" i="0">
                <a:ln>
                  <a:noFill/>
                </a:ln>
                <a:solidFill>
                  <a:schemeClr val="dk1"/>
                </a:solidFill>
                <a:latin typeface="Saira Semi Condensed"/>
              </a:rPr>
              <a:t>O</a:t>
            </a:r>
          </a:p>
        </p:txBody>
      </p:sp>
      <p:sp>
        <p:nvSpPr>
          <p:cNvPr id="592" name="Google Shape;592;p41"/>
          <p:cNvSpPr/>
          <p:nvPr/>
        </p:nvSpPr>
        <p:spPr>
          <a:xfrm>
            <a:off x="5314832" y="3312654"/>
            <a:ext cx="256428" cy="366773"/>
          </a:xfrm>
          <a:prstGeom prst="rect">
            <a:avLst/>
          </a:prstGeom>
        </p:spPr>
        <p:txBody>
          <a:bodyPr>
            <a:prstTxWarp prst="textPlain">
              <a:avLst/>
            </a:prstTxWarp>
          </a:bodyPr>
          <a:lstStyle/>
          <a:p>
            <a:pPr lvl="0" algn="ctr"/>
            <a:r>
              <a:rPr b="1" i="0">
                <a:ln>
                  <a:noFill/>
                </a:ln>
                <a:solidFill>
                  <a:schemeClr val="dk1"/>
                </a:solidFill>
                <a:latin typeface="Saira Semi Condensed"/>
              </a:rPr>
              <a:t>T</a:t>
            </a:r>
          </a:p>
        </p:txBody>
      </p:sp>
    </p:spTree>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519</Words>
  <Application>Microsoft Office PowerPoint</Application>
  <PresentationFormat>On-screen Show (16:9)</PresentationFormat>
  <Paragraphs>97</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vt:lpstr>
      <vt:lpstr>Baskerville Old Face</vt:lpstr>
      <vt:lpstr>Calibri</vt:lpstr>
      <vt:lpstr>Gabriela</vt:lpstr>
      <vt:lpstr>Inria Sans</vt:lpstr>
      <vt:lpstr>Saira Semi Condensed</vt:lpstr>
      <vt:lpstr>Titillium Web</vt:lpstr>
      <vt:lpstr>Gurney template</vt:lpstr>
      <vt:lpstr>Fiction Passion Board</vt:lpstr>
      <vt:lpstr>Fiction Passion Board </vt:lpstr>
      <vt:lpstr>PowerPoint Presentation</vt:lpstr>
      <vt:lpstr>OUTLINE</vt:lpstr>
      <vt:lpstr>INTRODUCTION</vt:lpstr>
      <vt:lpstr>MAJOR APPLICATION AREA</vt:lpstr>
      <vt:lpstr>BASIC COMPONENTS USED</vt:lpstr>
      <vt:lpstr>ROADMAP</vt:lpstr>
      <vt:lpstr>SWOT ANALYSIS</vt:lpstr>
      <vt:lpstr>Basic Website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Fiction Passion Board</dc:title>
  <cp:lastModifiedBy>Ayushi</cp:lastModifiedBy>
  <cp:revision>20</cp:revision>
  <dcterms:modified xsi:type="dcterms:W3CDTF">2021-11-29T18:30:29Z</dcterms:modified>
</cp:coreProperties>
</file>